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5" r:id="rId4"/>
    <p:sldId id="258" r:id="rId5"/>
    <p:sldId id="259" r:id="rId6"/>
    <p:sldId id="261" r:id="rId7"/>
    <p:sldId id="262" r:id="rId8"/>
    <p:sldId id="263" r:id="rId9"/>
    <p:sldId id="266" r:id="rId10"/>
    <p:sldId id="264" r:id="rId11"/>
    <p:sldId id="265" r:id="rId12"/>
    <p:sldId id="268" r:id="rId13"/>
    <p:sldId id="270" r:id="rId14"/>
    <p:sldId id="272" r:id="rId15"/>
    <p:sldId id="269" r:id="rId16"/>
    <p:sldId id="274" r:id="rId17"/>
  </p:sldIdLst>
  <p:sldSz cx="9144000" cy="6858000" type="screen4x3"/>
  <p:notesSz cx="6858000" cy="9637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78" y="-258"/>
      </p:cViewPr>
      <p:guideLst>
        <p:guide orient="horz" pos="2160"/>
        <p:guide pos="2880"/>
        <p:guide pos="295"/>
        <p:guide pos="8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8870F-D30B-430B-829C-0C0737C0FB35}" type="datetimeFigureOut">
              <a:rPr lang="it-IT" smtClean="0"/>
              <a:t>23/10/2015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19175" y="722313"/>
            <a:ext cx="4819650" cy="3614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577914"/>
            <a:ext cx="5486400" cy="433697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54154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154154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55D68-F378-4288-BD1B-F472A89E1A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3836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55D68-F378-4288-BD1B-F472A89E1A1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60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55D68-F378-4288-BD1B-F472A89E1A11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41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55D68-F378-4288-BD1B-F472A89E1A11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411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5A5CBEB-507D-47A3-8873-D678207B1E70}" type="datetime1">
              <a:rPr lang="it-IT" smtClean="0"/>
              <a:t>23/10/2015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872817C-0B57-4ED9-8BCA-6CB71AE5CA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0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-1199" y="0"/>
            <a:ext cx="9145200" cy="6858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igura a mano libera 7"/>
          <p:cNvSpPr/>
          <p:nvPr userDrawn="1"/>
        </p:nvSpPr>
        <p:spPr>
          <a:xfrm>
            <a:off x="0" y="2780928"/>
            <a:ext cx="9144000" cy="4077072"/>
          </a:xfrm>
          <a:custGeom>
            <a:avLst/>
            <a:gdLst>
              <a:gd name="connsiteX0" fmla="*/ 9310254 w 9334005"/>
              <a:gd name="connsiteY0" fmla="*/ 0 h 3538847"/>
              <a:gd name="connsiteX1" fmla="*/ 0 w 9334005"/>
              <a:gd name="connsiteY1" fmla="*/ 2208811 h 3538847"/>
              <a:gd name="connsiteX2" fmla="*/ 0 w 9334005"/>
              <a:gd name="connsiteY2" fmla="*/ 3538847 h 3538847"/>
              <a:gd name="connsiteX3" fmla="*/ 9334005 w 9334005"/>
              <a:gd name="connsiteY3" fmla="*/ 3538847 h 3538847"/>
              <a:gd name="connsiteX4" fmla="*/ 9310254 w 9334005"/>
              <a:gd name="connsiteY4" fmla="*/ 0 h 3538847"/>
              <a:gd name="connsiteX0" fmla="*/ 9310254 w 9334005"/>
              <a:gd name="connsiteY0" fmla="*/ 0 h 3538847"/>
              <a:gd name="connsiteX1" fmla="*/ 3345696 w 9334005"/>
              <a:gd name="connsiteY1" fmla="*/ 1121707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  <a:gd name="connsiteX0" fmla="*/ 9310254 w 9334005"/>
              <a:gd name="connsiteY0" fmla="*/ 0 h 3538847"/>
              <a:gd name="connsiteX1" fmla="*/ 5733746 w 9334005"/>
              <a:gd name="connsiteY1" fmla="*/ 2100932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  <a:gd name="connsiteX0" fmla="*/ 9310254 w 9334005"/>
              <a:gd name="connsiteY0" fmla="*/ 0 h 3538847"/>
              <a:gd name="connsiteX1" fmla="*/ 5697380 w 9334005"/>
              <a:gd name="connsiteY1" fmla="*/ 1874164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  <a:gd name="connsiteX0" fmla="*/ 9310254 w 9334005"/>
              <a:gd name="connsiteY0" fmla="*/ 0 h 3538847"/>
              <a:gd name="connsiteX1" fmla="*/ 5697380 w 9334005"/>
              <a:gd name="connsiteY1" fmla="*/ 1874164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  <a:gd name="connsiteX0" fmla="*/ 9310254 w 9334005"/>
              <a:gd name="connsiteY0" fmla="*/ 0 h 3538847"/>
              <a:gd name="connsiteX1" fmla="*/ 5697380 w 9334005"/>
              <a:gd name="connsiteY1" fmla="*/ 1874164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  <a:gd name="connsiteX0" fmla="*/ 9310254 w 9334005"/>
              <a:gd name="connsiteY0" fmla="*/ 0 h 3538847"/>
              <a:gd name="connsiteX1" fmla="*/ 5697380 w 9334005"/>
              <a:gd name="connsiteY1" fmla="*/ 1946318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  <a:gd name="connsiteX0" fmla="*/ 9310254 w 9334005"/>
              <a:gd name="connsiteY0" fmla="*/ 0 h 3538847"/>
              <a:gd name="connsiteX1" fmla="*/ 5697380 w 9334005"/>
              <a:gd name="connsiteY1" fmla="*/ 1832935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  <a:gd name="connsiteX0" fmla="*/ 9310254 w 9334005"/>
              <a:gd name="connsiteY0" fmla="*/ 0 h 3538847"/>
              <a:gd name="connsiteX1" fmla="*/ 5697380 w 9334005"/>
              <a:gd name="connsiteY1" fmla="*/ 1832935 h 3538847"/>
              <a:gd name="connsiteX2" fmla="*/ 0 w 9334005"/>
              <a:gd name="connsiteY2" fmla="*/ 2208811 h 3538847"/>
              <a:gd name="connsiteX3" fmla="*/ 0 w 9334005"/>
              <a:gd name="connsiteY3" fmla="*/ 3538847 h 3538847"/>
              <a:gd name="connsiteX4" fmla="*/ 9334005 w 9334005"/>
              <a:gd name="connsiteY4" fmla="*/ 3538847 h 3538847"/>
              <a:gd name="connsiteX5" fmla="*/ 9310254 w 9334005"/>
              <a:gd name="connsiteY5" fmla="*/ 0 h 3538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34005" h="3538847">
                <a:moveTo>
                  <a:pt x="9310254" y="0"/>
                </a:moveTo>
                <a:cubicBezTo>
                  <a:pt x="7507940" y="428877"/>
                  <a:pt x="7511815" y="1754518"/>
                  <a:pt x="5697380" y="1832935"/>
                </a:cubicBezTo>
                <a:lnTo>
                  <a:pt x="0" y="2208811"/>
                </a:lnTo>
                <a:lnTo>
                  <a:pt x="0" y="3538847"/>
                </a:lnTo>
                <a:lnTo>
                  <a:pt x="9334005" y="3538847"/>
                </a:lnTo>
                <a:lnTo>
                  <a:pt x="93102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23134F-8B3B-4C4C-9D24-6C800DC52D75}" type="datetime1">
              <a:rPr lang="it-IT" smtClean="0"/>
              <a:t>23/10/2015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872817C-0B57-4ED9-8BCA-6CB71AE5CA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91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&amp;esrc=s&amp;source=images&amp;cd=&amp;cad=rja&amp;uact=8&amp;ved=0CAcQjRxqFQoTCLWl26Hb1cgCFcy2GgodAgwC5g&amp;url=http://www.osservatoriosport.interno.gov.it/chi_siamo/componenti.html&amp;bvm=bv.105814755,d.d2s&amp;psig=AFQjCNGV9zXez89thyHGO-2uVk1XDiNgsw&amp;ust=144559068907232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219335" y="1140696"/>
            <a:ext cx="7022956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3600" b="1" dirty="0" smtClean="0"/>
              <a:t>I MANCATI PAGAMENTI E LA</a:t>
            </a:r>
          </a:p>
          <a:p>
            <a:pPr>
              <a:lnSpc>
                <a:spcPct val="150000"/>
              </a:lnSpc>
            </a:pPr>
            <a:r>
              <a:rPr lang="it-IT" sz="3600" b="1" dirty="0" smtClean="0"/>
              <a:t>GESTIONE DELLA RECIDIVITA’</a:t>
            </a:r>
            <a:endParaRPr lang="it-IT" sz="3600" dirty="0"/>
          </a:p>
          <a:p>
            <a:pPr>
              <a:lnSpc>
                <a:spcPct val="150000"/>
              </a:lnSpc>
            </a:pP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606760" y="1200071"/>
            <a:ext cx="324544" cy="161379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588802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53757" y="3415045"/>
            <a:ext cx="3816350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25730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25730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2573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it-IT" altLang="it-IT" sz="1900" b="1">
                <a:solidFill>
                  <a:prstClr val="black"/>
                </a:solidFill>
                <a:ea typeface="Calibri" pitchFamily="34" charset="0"/>
                <a:cs typeface="Calibri" pitchFamily="34" charset="0"/>
              </a:rPr>
              <a:t>ing. Carlo Costa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3757" y="3857958"/>
            <a:ext cx="38163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25730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25730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2573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it-IT" altLang="it-IT" sz="1800" b="1" dirty="0">
                <a:solidFill>
                  <a:prstClr val="black"/>
                </a:solidFill>
                <a:ea typeface="Calibri" pitchFamily="34" charset="0"/>
                <a:cs typeface="Calibri" pitchFamily="34" charset="0"/>
              </a:rPr>
              <a:t>Direttore Tecnico Generale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it-IT" altLang="it-IT" sz="1800" b="1" dirty="0">
                <a:solidFill>
                  <a:prstClr val="black"/>
                </a:solidFill>
                <a:ea typeface="Calibri" pitchFamily="34" charset="0"/>
                <a:cs typeface="Calibri" pitchFamily="34" charset="0"/>
              </a:rPr>
              <a:t>Autostrada del Brennero S.p.A.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153757" y="5589240"/>
            <a:ext cx="38163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125730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125730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12573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2573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it-IT" altLang="it-IT" sz="1800" dirty="0" smtClean="0">
                <a:solidFill>
                  <a:schemeClr val="bg1">
                    <a:lumMod val="65000"/>
                  </a:schemeClr>
                </a:solidFill>
                <a:ea typeface="Calibri" pitchFamily="34" charset="0"/>
                <a:cs typeface="Calibri" pitchFamily="34" charset="0"/>
              </a:rPr>
              <a:t>Abano Terme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it-IT" altLang="it-IT" sz="1800" dirty="0" smtClean="0">
                <a:solidFill>
                  <a:schemeClr val="bg1">
                    <a:lumMod val="65000"/>
                  </a:schemeClr>
                </a:solidFill>
                <a:ea typeface="Calibri" pitchFamily="34" charset="0"/>
                <a:cs typeface="Calibri" pitchFamily="34" charset="0"/>
              </a:rPr>
              <a:t>26 ottobre 2015</a:t>
            </a:r>
            <a:endParaRPr lang="it-IT" altLang="it-IT" sz="1800" dirty="0">
              <a:solidFill>
                <a:schemeClr val="bg1">
                  <a:lumMod val="65000"/>
                </a:schemeClr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82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33153" y="1988840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42913" y="2696731"/>
            <a:ext cx="74414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Sulla scorta di tali interpretazioni normativa, si stanno valutando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 differenziate azioni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558144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54" name="Picture 6" descr="http://www.osservatoriosport.interno.gov.it/images/logo_pd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839324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tonda angolo diagonale rettangolo 4"/>
          <p:cNvSpPr/>
          <p:nvPr/>
        </p:nvSpPr>
        <p:spPr>
          <a:xfrm>
            <a:off x="1071959" y="5029476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DIFFERITA</a:t>
            </a:r>
            <a:endParaRPr lang="it-IT" sz="1600" dirty="0"/>
          </a:p>
        </p:txBody>
      </p:sp>
      <p:sp>
        <p:nvSpPr>
          <p:cNvPr id="17" name="Arrotonda angolo diagonale rettangolo 16"/>
          <p:cNvSpPr/>
          <p:nvPr/>
        </p:nvSpPr>
        <p:spPr>
          <a:xfrm>
            <a:off x="3895578" y="5029476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IMMEDIATA</a:t>
            </a:r>
            <a:endParaRPr lang="it-IT" sz="1600" dirty="0"/>
          </a:p>
        </p:txBody>
      </p:sp>
      <p:sp>
        <p:nvSpPr>
          <p:cNvPr id="18" name="Arrotonda angolo diagonale rettangolo 17"/>
          <p:cNvSpPr/>
          <p:nvPr/>
        </p:nvSpPr>
        <p:spPr>
          <a:xfrm>
            <a:off x="2483768" y="3877349"/>
            <a:ext cx="2164206" cy="632860"/>
          </a:xfrm>
          <a:prstGeom prst="round2Diag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CONTRASTO</a:t>
            </a:r>
            <a:endParaRPr lang="it-IT" dirty="0"/>
          </a:p>
        </p:txBody>
      </p:sp>
      <p:cxnSp>
        <p:nvCxnSpPr>
          <p:cNvPr id="19" name="Connettore 4 18"/>
          <p:cNvCxnSpPr>
            <a:stCxn id="18" idx="1"/>
            <a:endCxn id="5" idx="3"/>
          </p:cNvCxnSpPr>
          <p:nvPr/>
        </p:nvCxnSpPr>
        <p:spPr>
          <a:xfrm rot="5400000">
            <a:off x="2600334" y="4063938"/>
            <a:ext cx="519267" cy="141180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4 20"/>
          <p:cNvCxnSpPr>
            <a:stCxn id="18" idx="1"/>
            <a:endCxn id="17" idx="3"/>
          </p:cNvCxnSpPr>
          <p:nvPr/>
        </p:nvCxnSpPr>
        <p:spPr>
          <a:xfrm rot="16200000" flipH="1">
            <a:off x="4012143" y="4063937"/>
            <a:ext cx="519267" cy="141181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10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5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96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33153" y="1916832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486136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" name="Arrotonda angolo diagonale rettangolo 21"/>
          <p:cNvSpPr/>
          <p:nvPr/>
        </p:nvSpPr>
        <p:spPr>
          <a:xfrm>
            <a:off x="3481267" y="2797867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DIFFERITA</a:t>
            </a:r>
            <a:endParaRPr lang="it-IT" sz="1600" dirty="0"/>
          </a:p>
        </p:txBody>
      </p:sp>
      <p:grpSp>
        <p:nvGrpSpPr>
          <p:cNvPr id="2051" name="Gruppo 2050"/>
          <p:cNvGrpSpPr/>
          <p:nvPr/>
        </p:nvGrpSpPr>
        <p:grpSpPr>
          <a:xfrm>
            <a:off x="457200" y="3951128"/>
            <a:ext cx="1144047" cy="630000"/>
            <a:chOff x="673699" y="4086132"/>
            <a:chExt cx="1144047" cy="630000"/>
          </a:xfrm>
        </p:grpSpPr>
        <p:grpSp>
          <p:nvGrpSpPr>
            <p:cNvPr id="31" name="Gruppo 30"/>
            <p:cNvGrpSpPr/>
            <p:nvPr/>
          </p:nvGrpSpPr>
          <p:grpSpPr>
            <a:xfrm>
              <a:off x="673699" y="4086132"/>
              <a:ext cx="971641" cy="630000"/>
              <a:chOff x="673699" y="4086132"/>
              <a:chExt cx="971641" cy="630000"/>
            </a:xfrm>
          </p:grpSpPr>
          <p:sp>
            <p:nvSpPr>
              <p:cNvPr id="28" name="Gallone 27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30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/>
                  <a:t>EMISSIONE</a:t>
                </a:r>
              </a:p>
              <a:p>
                <a:pPr algn="ctr"/>
                <a:r>
                  <a:rPr lang="it-IT" sz="1100" dirty="0" smtClean="0"/>
                  <a:t>RMPP</a:t>
                </a:r>
                <a:endParaRPr lang="it-IT" sz="1100" dirty="0"/>
              </a:p>
            </p:txBody>
          </p:sp>
        </p:grpSp>
        <p:sp>
          <p:nvSpPr>
            <p:cNvPr id="32" name="Gallone 31"/>
            <p:cNvSpPr/>
            <p:nvPr/>
          </p:nvSpPr>
          <p:spPr>
            <a:xfrm>
              <a:off x="1512036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grpSp>
        <p:nvGrpSpPr>
          <p:cNvPr id="2056" name="Gruppo 2055"/>
          <p:cNvGrpSpPr/>
          <p:nvPr/>
        </p:nvGrpSpPr>
        <p:grpSpPr>
          <a:xfrm>
            <a:off x="1852504" y="3951128"/>
            <a:ext cx="1151240" cy="630000"/>
            <a:chOff x="1979712" y="4086132"/>
            <a:chExt cx="1151240" cy="630000"/>
          </a:xfrm>
        </p:grpSpPr>
        <p:grpSp>
          <p:nvGrpSpPr>
            <p:cNvPr id="35" name="Gruppo 34"/>
            <p:cNvGrpSpPr/>
            <p:nvPr/>
          </p:nvGrpSpPr>
          <p:grpSpPr>
            <a:xfrm>
              <a:off x="1979712" y="4086132"/>
              <a:ext cx="971641" cy="630000"/>
              <a:chOff x="673699" y="4086132"/>
              <a:chExt cx="971641" cy="630000"/>
            </a:xfrm>
          </p:grpSpPr>
          <p:sp>
            <p:nvSpPr>
              <p:cNvPr id="36" name="Gallone 35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37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1^ SCADENZA</a:t>
                </a:r>
                <a:endParaRPr lang="it-IT" sz="1100" dirty="0"/>
              </a:p>
            </p:txBody>
          </p:sp>
        </p:grpSp>
        <p:sp>
          <p:nvSpPr>
            <p:cNvPr id="46" name="Gallone 45"/>
            <p:cNvSpPr/>
            <p:nvPr/>
          </p:nvSpPr>
          <p:spPr>
            <a:xfrm>
              <a:off x="2825242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grpSp>
        <p:nvGrpSpPr>
          <p:cNvPr id="2066" name="Gruppo 2065"/>
          <p:cNvGrpSpPr/>
          <p:nvPr/>
        </p:nvGrpSpPr>
        <p:grpSpPr>
          <a:xfrm>
            <a:off x="3274360" y="3951128"/>
            <a:ext cx="1144416" cy="630000"/>
            <a:chOff x="3321624" y="4086132"/>
            <a:chExt cx="1144416" cy="630000"/>
          </a:xfrm>
        </p:grpSpPr>
        <p:grpSp>
          <p:nvGrpSpPr>
            <p:cNvPr id="47" name="Gruppo 46"/>
            <p:cNvGrpSpPr/>
            <p:nvPr/>
          </p:nvGrpSpPr>
          <p:grpSpPr>
            <a:xfrm>
              <a:off x="3321624" y="4086132"/>
              <a:ext cx="971641" cy="630000"/>
              <a:chOff x="673699" y="4086132"/>
              <a:chExt cx="971641" cy="630000"/>
            </a:xfrm>
          </p:grpSpPr>
          <p:sp>
            <p:nvSpPr>
              <p:cNvPr id="48" name="Gallone 47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49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SOLLECITO</a:t>
                </a:r>
              </a:p>
              <a:p>
                <a:pPr algn="ctr"/>
                <a:r>
                  <a:rPr lang="it-IT" sz="1100" dirty="0" smtClean="0"/>
                  <a:t>SOCIETA’ CONCESS.</a:t>
                </a:r>
                <a:endParaRPr lang="it-IT" sz="1100" dirty="0"/>
              </a:p>
            </p:txBody>
          </p:sp>
        </p:grpSp>
        <p:sp>
          <p:nvSpPr>
            <p:cNvPr id="50" name="Gallone 49"/>
            <p:cNvSpPr/>
            <p:nvPr/>
          </p:nvSpPr>
          <p:spPr>
            <a:xfrm>
              <a:off x="4160330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grpSp>
        <p:nvGrpSpPr>
          <p:cNvPr id="2072" name="Gruppo 2071"/>
          <p:cNvGrpSpPr/>
          <p:nvPr/>
        </p:nvGrpSpPr>
        <p:grpSpPr>
          <a:xfrm>
            <a:off x="4644009" y="3951128"/>
            <a:ext cx="1144416" cy="630000"/>
            <a:chOff x="4716016" y="4086132"/>
            <a:chExt cx="1144416" cy="630000"/>
          </a:xfrm>
        </p:grpSpPr>
        <p:grpSp>
          <p:nvGrpSpPr>
            <p:cNvPr id="51" name="Gruppo 50"/>
            <p:cNvGrpSpPr/>
            <p:nvPr/>
          </p:nvGrpSpPr>
          <p:grpSpPr>
            <a:xfrm>
              <a:off x="4716016" y="4086132"/>
              <a:ext cx="971641" cy="630000"/>
              <a:chOff x="673699" y="4086132"/>
              <a:chExt cx="971641" cy="630000"/>
            </a:xfrm>
          </p:grpSpPr>
          <p:sp>
            <p:nvSpPr>
              <p:cNvPr id="52" name="Gallone 51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53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2^</a:t>
                </a:r>
              </a:p>
              <a:p>
                <a:pPr algn="ctr"/>
                <a:r>
                  <a:rPr lang="it-IT" sz="1100" dirty="0" smtClean="0"/>
                  <a:t>SCADENZA</a:t>
                </a:r>
                <a:endParaRPr lang="it-IT" sz="1100" dirty="0"/>
              </a:p>
            </p:txBody>
          </p:sp>
        </p:grpSp>
        <p:sp>
          <p:nvSpPr>
            <p:cNvPr id="54" name="Gallone 53"/>
            <p:cNvSpPr/>
            <p:nvPr/>
          </p:nvSpPr>
          <p:spPr>
            <a:xfrm>
              <a:off x="5554722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grpSp>
        <p:nvGrpSpPr>
          <p:cNvPr id="2073" name="Gruppo 2072"/>
          <p:cNvGrpSpPr/>
          <p:nvPr/>
        </p:nvGrpSpPr>
        <p:grpSpPr>
          <a:xfrm>
            <a:off x="6010532" y="3951128"/>
            <a:ext cx="1144416" cy="630000"/>
            <a:chOff x="6087616" y="4086132"/>
            <a:chExt cx="1144416" cy="630000"/>
          </a:xfrm>
        </p:grpSpPr>
        <p:grpSp>
          <p:nvGrpSpPr>
            <p:cNvPr id="55" name="Gruppo 54"/>
            <p:cNvGrpSpPr/>
            <p:nvPr/>
          </p:nvGrpSpPr>
          <p:grpSpPr>
            <a:xfrm>
              <a:off x="6087616" y="4086132"/>
              <a:ext cx="971641" cy="630000"/>
              <a:chOff x="673699" y="4086132"/>
              <a:chExt cx="971641" cy="630000"/>
            </a:xfrm>
          </p:grpSpPr>
          <p:sp>
            <p:nvSpPr>
              <p:cNvPr id="56" name="Gallone 55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57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INVIO</a:t>
                </a:r>
              </a:p>
              <a:p>
                <a:pPr algn="ctr"/>
                <a:r>
                  <a:rPr lang="it-IT" sz="1100" dirty="0" smtClean="0"/>
                  <a:t>ALLA P.S.</a:t>
                </a:r>
                <a:endParaRPr lang="it-IT" sz="1100" dirty="0"/>
              </a:p>
            </p:txBody>
          </p:sp>
        </p:grpSp>
        <p:sp>
          <p:nvSpPr>
            <p:cNvPr id="58" name="Gallone 57"/>
            <p:cNvSpPr/>
            <p:nvPr/>
          </p:nvSpPr>
          <p:spPr>
            <a:xfrm>
              <a:off x="6926322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2050" name="Arrotonda angolo diagonale rettangolo 2049"/>
          <p:cNvSpPr/>
          <p:nvPr/>
        </p:nvSpPr>
        <p:spPr>
          <a:xfrm>
            <a:off x="457201" y="4827971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DATA</a:t>
            </a:r>
          </a:p>
          <a:p>
            <a:pPr algn="ctr"/>
            <a:r>
              <a:rPr lang="it-IT" sz="1100" dirty="0" smtClean="0"/>
              <a:t>TRANSITO</a:t>
            </a:r>
            <a:endParaRPr lang="it-IT" sz="1100" dirty="0"/>
          </a:p>
        </p:txBody>
      </p:sp>
      <p:sp>
        <p:nvSpPr>
          <p:cNvPr id="67" name="Arrotonda angolo diagonale rettangolo 66"/>
          <p:cNvSpPr/>
          <p:nvPr/>
        </p:nvSpPr>
        <p:spPr>
          <a:xfrm>
            <a:off x="1885079" y="4827971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10 GG.</a:t>
            </a:r>
            <a:endParaRPr lang="it-IT" sz="1100" dirty="0"/>
          </a:p>
        </p:txBody>
      </p:sp>
      <p:sp>
        <p:nvSpPr>
          <p:cNvPr id="80" name="Arrotonda angolo diagonale rettangolo 79"/>
          <p:cNvSpPr/>
          <p:nvPr/>
        </p:nvSpPr>
        <p:spPr>
          <a:xfrm>
            <a:off x="3303523" y="4827971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30 GG.</a:t>
            </a:r>
            <a:endParaRPr lang="it-IT" sz="1100" dirty="0"/>
          </a:p>
        </p:txBody>
      </p:sp>
      <p:sp>
        <p:nvSpPr>
          <p:cNvPr id="88" name="Arrotonda angolo diagonale rettangolo 87"/>
          <p:cNvSpPr/>
          <p:nvPr/>
        </p:nvSpPr>
        <p:spPr>
          <a:xfrm>
            <a:off x="4604496" y="4827971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10 GG.</a:t>
            </a:r>
            <a:endParaRPr lang="it-IT" sz="1100" dirty="0"/>
          </a:p>
        </p:txBody>
      </p:sp>
      <p:sp>
        <p:nvSpPr>
          <p:cNvPr id="90" name="Arrotonda angolo diagonale rettangolo 89"/>
          <p:cNvSpPr/>
          <p:nvPr/>
        </p:nvSpPr>
        <p:spPr>
          <a:xfrm>
            <a:off x="5976649" y="4827971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10 GG.</a:t>
            </a:r>
            <a:endParaRPr lang="it-IT" sz="1100" dirty="0"/>
          </a:p>
        </p:txBody>
      </p:sp>
      <p:sp>
        <p:nvSpPr>
          <p:cNvPr id="100" name="Rectangle 1"/>
          <p:cNvSpPr/>
          <p:nvPr/>
        </p:nvSpPr>
        <p:spPr>
          <a:xfrm rot="16200000">
            <a:off x="5044431" y="1546170"/>
            <a:ext cx="55387" cy="81437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/>
          </a:p>
        </p:txBody>
      </p:sp>
      <p:cxnSp>
        <p:nvCxnSpPr>
          <p:cNvPr id="101" name="Connettore 1 100"/>
          <p:cNvCxnSpPr/>
          <p:nvPr/>
        </p:nvCxnSpPr>
        <p:spPr>
          <a:xfrm>
            <a:off x="2428124" y="5373216"/>
            <a:ext cx="0" cy="441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e 58"/>
          <p:cNvSpPr/>
          <p:nvPr/>
        </p:nvSpPr>
        <p:spPr>
          <a:xfrm>
            <a:off x="2186870" y="5850885"/>
            <a:ext cx="487320" cy="48732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 smtClean="0"/>
              <a:t>10</a:t>
            </a:r>
            <a:endParaRPr lang="it-IT" sz="1050" b="1" dirty="0"/>
          </a:p>
        </p:txBody>
      </p:sp>
      <p:cxnSp>
        <p:nvCxnSpPr>
          <p:cNvPr id="103" name="Connettore 1 102"/>
          <p:cNvCxnSpPr/>
          <p:nvPr/>
        </p:nvCxnSpPr>
        <p:spPr>
          <a:xfrm>
            <a:off x="3825603" y="5373216"/>
            <a:ext cx="0" cy="441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e 103"/>
          <p:cNvSpPr/>
          <p:nvPr/>
        </p:nvSpPr>
        <p:spPr>
          <a:xfrm>
            <a:off x="3584349" y="5850885"/>
            <a:ext cx="487320" cy="48732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 smtClean="0"/>
              <a:t>40</a:t>
            </a:r>
            <a:endParaRPr lang="it-IT" sz="1050" b="1" dirty="0"/>
          </a:p>
        </p:txBody>
      </p:sp>
      <p:cxnSp>
        <p:nvCxnSpPr>
          <p:cNvPr id="105" name="Connettore 1 104"/>
          <p:cNvCxnSpPr/>
          <p:nvPr/>
        </p:nvCxnSpPr>
        <p:spPr>
          <a:xfrm>
            <a:off x="5188576" y="5373216"/>
            <a:ext cx="0" cy="441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e 105"/>
          <p:cNvSpPr/>
          <p:nvPr/>
        </p:nvSpPr>
        <p:spPr>
          <a:xfrm>
            <a:off x="4947322" y="5850885"/>
            <a:ext cx="487320" cy="48732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 smtClean="0"/>
              <a:t>50</a:t>
            </a:r>
            <a:endParaRPr lang="it-IT" sz="1050" b="1" dirty="0"/>
          </a:p>
        </p:txBody>
      </p:sp>
      <p:cxnSp>
        <p:nvCxnSpPr>
          <p:cNvPr id="107" name="Connettore 1 106"/>
          <p:cNvCxnSpPr/>
          <p:nvPr/>
        </p:nvCxnSpPr>
        <p:spPr>
          <a:xfrm>
            <a:off x="6500344" y="5373216"/>
            <a:ext cx="0" cy="441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Ovale 107"/>
          <p:cNvSpPr/>
          <p:nvPr/>
        </p:nvSpPr>
        <p:spPr>
          <a:xfrm>
            <a:off x="6259090" y="5850885"/>
            <a:ext cx="487320" cy="48732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 smtClean="0"/>
              <a:t>60</a:t>
            </a:r>
            <a:endParaRPr lang="it-IT" sz="1050" b="1" dirty="0"/>
          </a:p>
        </p:txBody>
      </p:sp>
      <p:cxnSp>
        <p:nvCxnSpPr>
          <p:cNvPr id="109" name="Connettore 1 108"/>
          <p:cNvCxnSpPr/>
          <p:nvPr/>
        </p:nvCxnSpPr>
        <p:spPr>
          <a:xfrm>
            <a:off x="7891050" y="5373216"/>
            <a:ext cx="0" cy="441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vale 109"/>
          <p:cNvSpPr/>
          <p:nvPr/>
        </p:nvSpPr>
        <p:spPr>
          <a:xfrm>
            <a:off x="7647390" y="5850885"/>
            <a:ext cx="487320" cy="48732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 smtClean="0"/>
              <a:t>90</a:t>
            </a:r>
            <a:endParaRPr lang="it-IT" sz="1050" b="1" dirty="0"/>
          </a:p>
        </p:txBody>
      </p:sp>
      <p:grpSp>
        <p:nvGrpSpPr>
          <p:cNvPr id="111" name="Gruppo 110"/>
          <p:cNvGrpSpPr/>
          <p:nvPr/>
        </p:nvGrpSpPr>
        <p:grpSpPr>
          <a:xfrm>
            <a:off x="7450591" y="3951128"/>
            <a:ext cx="1144416" cy="630000"/>
            <a:chOff x="6087616" y="4086132"/>
            <a:chExt cx="1144416" cy="630000"/>
          </a:xfrm>
        </p:grpSpPr>
        <p:grpSp>
          <p:nvGrpSpPr>
            <p:cNvPr id="112" name="Gruppo 111"/>
            <p:cNvGrpSpPr/>
            <p:nvPr/>
          </p:nvGrpSpPr>
          <p:grpSpPr>
            <a:xfrm>
              <a:off x="6087616" y="4086132"/>
              <a:ext cx="971641" cy="630000"/>
              <a:chOff x="673699" y="4086132"/>
              <a:chExt cx="971641" cy="630000"/>
            </a:xfrm>
          </p:grpSpPr>
          <p:sp>
            <p:nvSpPr>
              <p:cNvPr id="114" name="Gallone 113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115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INVIO</a:t>
                </a:r>
              </a:p>
              <a:p>
                <a:pPr algn="ctr"/>
                <a:r>
                  <a:rPr lang="it-IT" sz="1100" dirty="0" smtClean="0"/>
                  <a:t>SANZIONE</a:t>
                </a:r>
              </a:p>
            </p:txBody>
          </p:sp>
        </p:grpSp>
        <p:sp>
          <p:nvSpPr>
            <p:cNvPr id="113" name="Gallone 112"/>
            <p:cNvSpPr/>
            <p:nvPr/>
          </p:nvSpPr>
          <p:spPr>
            <a:xfrm>
              <a:off x="6926322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116" name="Arrotonda angolo diagonale rettangolo 115"/>
          <p:cNvSpPr/>
          <p:nvPr/>
        </p:nvSpPr>
        <p:spPr>
          <a:xfrm>
            <a:off x="7356876" y="4827971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30 GG.</a:t>
            </a:r>
            <a:endParaRPr lang="it-IT" sz="1100" dirty="0"/>
          </a:p>
        </p:txBody>
      </p:sp>
      <p:grpSp>
        <p:nvGrpSpPr>
          <p:cNvPr id="60" name="Gruppo 59"/>
          <p:cNvGrpSpPr/>
          <p:nvPr/>
        </p:nvGrpSpPr>
        <p:grpSpPr>
          <a:xfrm>
            <a:off x="1000246" y="4509119"/>
            <a:ext cx="6899675" cy="246843"/>
            <a:chOff x="1000246" y="4330255"/>
            <a:chExt cx="6899675" cy="441060"/>
          </a:xfrm>
        </p:grpSpPr>
        <p:cxnSp>
          <p:nvCxnSpPr>
            <p:cNvPr id="2053" name="Connettore 1 2052"/>
            <p:cNvCxnSpPr>
              <a:endCxn id="2050" idx="3"/>
            </p:cNvCxnSpPr>
            <p:nvPr/>
          </p:nvCxnSpPr>
          <p:spPr>
            <a:xfrm>
              <a:off x="1000246" y="4334761"/>
              <a:ext cx="0" cy="4365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4" name="Connettore 1 2063"/>
            <p:cNvCxnSpPr>
              <a:endCxn id="67" idx="3"/>
            </p:cNvCxnSpPr>
            <p:nvPr/>
          </p:nvCxnSpPr>
          <p:spPr>
            <a:xfrm>
              <a:off x="2428124" y="4330255"/>
              <a:ext cx="0" cy="4410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ttore 1 81"/>
            <p:cNvCxnSpPr>
              <a:endCxn id="80" idx="3"/>
            </p:cNvCxnSpPr>
            <p:nvPr/>
          </p:nvCxnSpPr>
          <p:spPr>
            <a:xfrm>
              <a:off x="3846568" y="4334761"/>
              <a:ext cx="0" cy="4365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ttore 1 88"/>
            <p:cNvCxnSpPr>
              <a:endCxn id="88" idx="3"/>
            </p:cNvCxnSpPr>
            <p:nvPr/>
          </p:nvCxnSpPr>
          <p:spPr>
            <a:xfrm>
              <a:off x="5147541" y="4334761"/>
              <a:ext cx="0" cy="4365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ttore 1 90"/>
            <p:cNvCxnSpPr>
              <a:endCxn id="90" idx="3"/>
            </p:cNvCxnSpPr>
            <p:nvPr/>
          </p:nvCxnSpPr>
          <p:spPr>
            <a:xfrm>
              <a:off x="6519694" y="4334761"/>
              <a:ext cx="0" cy="4365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ttore 1 116"/>
            <p:cNvCxnSpPr>
              <a:endCxn id="116" idx="3"/>
            </p:cNvCxnSpPr>
            <p:nvPr/>
          </p:nvCxnSpPr>
          <p:spPr>
            <a:xfrm>
              <a:off x="7899921" y="4334761"/>
              <a:ext cx="0" cy="4365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Connettore 1 117"/>
          <p:cNvCxnSpPr/>
          <p:nvPr/>
        </p:nvCxnSpPr>
        <p:spPr>
          <a:xfrm>
            <a:off x="996139" y="5373216"/>
            <a:ext cx="0" cy="441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e 118"/>
          <p:cNvSpPr/>
          <p:nvPr/>
        </p:nvSpPr>
        <p:spPr>
          <a:xfrm>
            <a:off x="754885" y="5850885"/>
            <a:ext cx="487320" cy="48732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 smtClean="0"/>
              <a:t>0</a:t>
            </a:r>
            <a:endParaRPr lang="it-IT" sz="1050" b="1" dirty="0"/>
          </a:p>
        </p:txBody>
      </p:sp>
      <p:sp>
        <p:nvSpPr>
          <p:cNvPr id="122" name="Arrotonda angolo diagonale rettangolo 121"/>
          <p:cNvSpPr/>
          <p:nvPr/>
        </p:nvSpPr>
        <p:spPr>
          <a:xfrm>
            <a:off x="2814283" y="2797867"/>
            <a:ext cx="623574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[1]</a:t>
            </a:r>
            <a:endParaRPr lang="it-IT" sz="1600" dirty="0"/>
          </a:p>
        </p:txBody>
      </p:sp>
      <p:sp>
        <p:nvSpPr>
          <p:cNvPr id="72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11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73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88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52403" y="1758199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343972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0" name="CasellaDiTesto 69"/>
          <p:cNvSpPr txBox="1"/>
          <p:nvPr/>
        </p:nvSpPr>
        <p:spPr>
          <a:xfrm>
            <a:off x="591553" y="3246125"/>
            <a:ext cx="74414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ipotesi collegate all’avvio di questo processo dovrebbero prevedere: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Verifica a livello di comparto autostradale del progetto ed un’analisi dei vincoli e delle opportunità da esso traguardate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Adeguamento </a:t>
            </a:r>
            <a:r>
              <a:rPr lang="it-IT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organizzativo delle strutture di back-end e </a:t>
            </a: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front-line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Qualificazione di alcuni funzionari accertatori (attività già compiuta con la formazione a Novate Milanese)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Creazione di un’infrastruttura informatica adeguata al supporto massivo per l’invio degli atti alla Polizia Stradale </a:t>
            </a:r>
          </a:p>
        </p:txBody>
      </p:sp>
      <p:sp>
        <p:nvSpPr>
          <p:cNvPr id="73" name="Arrotonda angolo diagonale rettangolo 72"/>
          <p:cNvSpPr/>
          <p:nvPr/>
        </p:nvSpPr>
        <p:spPr>
          <a:xfrm>
            <a:off x="1336311" y="2454037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DIFFERITA</a:t>
            </a:r>
            <a:endParaRPr lang="it-IT" sz="1600" dirty="0"/>
          </a:p>
        </p:txBody>
      </p:sp>
      <p:sp>
        <p:nvSpPr>
          <p:cNvPr id="74" name="Arrotonda angolo diagonale rettangolo 73"/>
          <p:cNvSpPr/>
          <p:nvPr/>
        </p:nvSpPr>
        <p:spPr>
          <a:xfrm>
            <a:off x="669327" y="2454037"/>
            <a:ext cx="623574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[1]</a:t>
            </a:r>
            <a:endParaRPr lang="it-IT" sz="1600" dirty="0"/>
          </a:p>
        </p:txBody>
      </p:sp>
      <p:pic>
        <p:nvPicPr>
          <p:cNvPr id="76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6" descr="http://www.osservatoriosport.interno.gov.it/images/logo_pd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839324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12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0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06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33153" y="1988840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558144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0" name="CasellaDiTesto 69"/>
          <p:cNvSpPr txBox="1"/>
          <p:nvPr/>
        </p:nvSpPr>
        <p:spPr>
          <a:xfrm>
            <a:off x="572303" y="3573016"/>
            <a:ext cx="74414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it-IT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misure previste, in base all’art. 176/11° - 21°,  sono:</a:t>
            </a:r>
          </a:p>
          <a:p>
            <a:pPr algn="just">
              <a:lnSpc>
                <a:spcPct val="150000"/>
              </a:lnSpc>
            </a:pPr>
            <a:endParaRPr lang="it-IT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Sanzione amministrativa pecuniaria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Decurtazione di 2 punti dalla patente (</a:t>
            </a:r>
            <a:r>
              <a:rPr lang="it-IT" sz="1600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3" name="Arrotonda angolo diagonale rettangolo 72"/>
          <p:cNvSpPr/>
          <p:nvPr/>
        </p:nvSpPr>
        <p:spPr>
          <a:xfrm>
            <a:off x="1317061" y="2780928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DIFFERITA</a:t>
            </a:r>
            <a:endParaRPr lang="it-IT" sz="1600" dirty="0"/>
          </a:p>
        </p:txBody>
      </p:sp>
      <p:sp>
        <p:nvSpPr>
          <p:cNvPr id="74" name="Arrotonda angolo diagonale rettangolo 73"/>
          <p:cNvSpPr/>
          <p:nvPr/>
        </p:nvSpPr>
        <p:spPr>
          <a:xfrm>
            <a:off x="650077" y="2780928"/>
            <a:ext cx="623574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[1]</a:t>
            </a:r>
            <a:endParaRPr lang="it-IT" sz="1600" dirty="0"/>
          </a:p>
        </p:txBody>
      </p:sp>
      <p:pic>
        <p:nvPicPr>
          <p:cNvPr id="16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07108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://www.osservatoriosport.interno.gov.it/images/logo_pd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653136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13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1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9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33153" y="1988840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558144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" name="Arrotonda angolo diagonale rettangolo 14"/>
          <p:cNvSpPr/>
          <p:nvPr/>
        </p:nvSpPr>
        <p:spPr>
          <a:xfrm>
            <a:off x="1108650" y="2780928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IMMEDIATA</a:t>
            </a:r>
            <a:endParaRPr lang="it-IT" sz="1600" dirty="0"/>
          </a:p>
        </p:txBody>
      </p:sp>
      <p:sp>
        <p:nvSpPr>
          <p:cNvPr id="16" name="Arrotonda angolo diagonale rettangolo 15"/>
          <p:cNvSpPr/>
          <p:nvPr/>
        </p:nvSpPr>
        <p:spPr>
          <a:xfrm>
            <a:off x="441666" y="2780928"/>
            <a:ext cx="623574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[2]</a:t>
            </a:r>
            <a:endParaRPr lang="it-IT" sz="1600" dirty="0"/>
          </a:p>
        </p:txBody>
      </p:sp>
      <p:grpSp>
        <p:nvGrpSpPr>
          <p:cNvPr id="18" name="Gruppo 17"/>
          <p:cNvGrpSpPr/>
          <p:nvPr/>
        </p:nvGrpSpPr>
        <p:grpSpPr>
          <a:xfrm>
            <a:off x="431322" y="3747558"/>
            <a:ext cx="1973330" cy="630000"/>
            <a:chOff x="673699" y="4086132"/>
            <a:chExt cx="1144047" cy="630000"/>
          </a:xfrm>
        </p:grpSpPr>
        <p:grpSp>
          <p:nvGrpSpPr>
            <p:cNvPr id="19" name="Gruppo 18"/>
            <p:cNvGrpSpPr/>
            <p:nvPr/>
          </p:nvGrpSpPr>
          <p:grpSpPr>
            <a:xfrm>
              <a:off x="673699" y="4086132"/>
              <a:ext cx="971641" cy="630000"/>
              <a:chOff x="673699" y="4086132"/>
              <a:chExt cx="971641" cy="630000"/>
            </a:xfrm>
          </p:grpSpPr>
          <p:sp>
            <p:nvSpPr>
              <p:cNvPr id="21" name="Gallone 20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23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COMUNICAZIONE</a:t>
                </a:r>
              </a:p>
              <a:p>
                <a:pPr algn="ctr"/>
                <a:r>
                  <a:rPr lang="it-IT" sz="1100" dirty="0" smtClean="0"/>
                  <a:t>SOCIETA’ CONCESS.</a:t>
                </a:r>
                <a:endParaRPr lang="it-IT" sz="1100" dirty="0"/>
              </a:p>
            </p:txBody>
          </p:sp>
        </p:grpSp>
        <p:sp>
          <p:nvSpPr>
            <p:cNvPr id="20" name="Gallone 19"/>
            <p:cNvSpPr/>
            <p:nvPr/>
          </p:nvSpPr>
          <p:spPr>
            <a:xfrm>
              <a:off x="1512036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44" name="Arrotonda angolo diagonale rettangolo 43"/>
          <p:cNvSpPr/>
          <p:nvPr/>
        </p:nvSpPr>
        <p:spPr>
          <a:xfrm>
            <a:off x="431323" y="4537998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MESSAGGI</a:t>
            </a:r>
          </a:p>
          <a:p>
            <a:pPr algn="ctr"/>
            <a:r>
              <a:rPr lang="it-IT" sz="1100" dirty="0" smtClean="0"/>
              <a:t>SU PMV</a:t>
            </a:r>
            <a:endParaRPr lang="it-IT" sz="11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23" y="5171870"/>
            <a:ext cx="1121433" cy="8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0" name="Gruppo 79"/>
          <p:cNvGrpSpPr/>
          <p:nvPr/>
        </p:nvGrpSpPr>
        <p:grpSpPr>
          <a:xfrm>
            <a:off x="2562046" y="3747558"/>
            <a:ext cx="1973330" cy="630000"/>
            <a:chOff x="673699" y="4086132"/>
            <a:chExt cx="1144047" cy="630000"/>
          </a:xfrm>
        </p:grpSpPr>
        <p:grpSp>
          <p:nvGrpSpPr>
            <p:cNvPr id="81" name="Gruppo 80"/>
            <p:cNvGrpSpPr/>
            <p:nvPr/>
          </p:nvGrpSpPr>
          <p:grpSpPr>
            <a:xfrm>
              <a:off x="673699" y="4086132"/>
              <a:ext cx="971641" cy="630000"/>
              <a:chOff x="673699" y="4086132"/>
              <a:chExt cx="971641" cy="630000"/>
            </a:xfrm>
          </p:grpSpPr>
          <p:sp>
            <p:nvSpPr>
              <p:cNvPr id="83" name="Gallone 82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84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/>
                  <a:t>CONTROLLI</a:t>
                </a:r>
              </a:p>
              <a:p>
                <a:pPr algn="ctr"/>
                <a:r>
                  <a:rPr lang="it-IT" sz="1100" dirty="0"/>
                  <a:t>IN BARRIERA</a:t>
                </a:r>
              </a:p>
            </p:txBody>
          </p:sp>
        </p:grpSp>
        <p:sp>
          <p:nvSpPr>
            <p:cNvPr id="82" name="Gallone 81"/>
            <p:cNvSpPr/>
            <p:nvPr/>
          </p:nvSpPr>
          <p:spPr>
            <a:xfrm>
              <a:off x="1512036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86" name="Arrotonda angolo diagonale rettangolo 85"/>
          <p:cNvSpPr/>
          <p:nvPr/>
        </p:nvSpPr>
        <p:spPr>
          <a:xfrm>
            <a:off x="2562046" y="4537998"/>
            <a:ext cx="1423359" cy="585250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VERIFICA</a:t>
            </a:r>
          </a:p>
          <a:p>
            <a:pPr algn="ctr"/>
            <a:r>
              <a:rPr lang="it-IT" sz="1100" dirty="0" smtClean="0"/>
              <a:t>CON FUNZIONARI</a:t>
            </a:r>
          </a:p>
          <a:p>
            <a:pPr algn="ctr"/>
            <a:r>
              <a:rPr lang="it-IT" sz="1100" dirty="0" smtClean="0"/>
              <a:t>SU POSIZIONI RMPP</a:t>
            </a:r>
          </a:p>
        </p:txBody>
      </p:sp>
      <p:sp>
        <p:nvSpPr>
          <p:cNvPr id="87" name="Arrotonda angolo diagonale rettangolo 86"/>
          <p:cNvSpPr/>
          <p:nvPr/>
        </p:nvSpPr>
        <p:spPr>
          <a:xfrm>
            <a:off x="2562046" y="5182927"/>
            <a:ext cx="1423359" cy="85815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PATTUGLIE P.S.</a:t>
            </a:r>
          </a:p>
          <a:p>
            <a:pPr algn="ctr"/>
            <a:r>
              <a:rPr lang="it-IT" sz="1100" dirty="0" smtClean="0"/>
              <a:t>DOTATE DI POS</a:t>
            </a:r>
          </a:p>
          <a:p>
            <a:pPr algn="ctr"/>
            <a:r>
              <a:rPr lang="it-IT" sz="1100" dirty="0" smtClean="0"/>
              <a:t>PER PAGAMENTO</a:t>
            </a:r>
          </a:p>
        </p:txBody>
      </p:sp>
      <p:sp>
        <p:nvSpPr>
          <p:cNvPr id="88" name="Arrotonda angolo diagonale rettangolo 87"/>
          <p:cNvSpPr/>
          <p:nvPr/>
        </p:nvSpPr>
        <p:spPr>
          <a:xfrm>
            <a:off x="3334271" y="2780928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UTENTI</a:t>
            </a:r>
          </a:p>
          <a:p>
            <a:pPr algn="ctr"/>
            <a:r>
              <a:rPr lang="it-IT" sz="1600" dirty="0" smtClean="0"/>
              <a:t>STRANIERI</a:t>
            </a:r>
            <a:endParaRPr lang="it-IT" sz="1600" dirty="0"/>
          </a:p>
        </p:txBody>
      </p:sp>
      <p:sp>
        <p:nvSpPr>
          <p:cNvPr id="30" name="Arrotonda angolo diagonale rettangolo 29"/>
          <p:cNvSpPr/>
          <p:nvPr/>
        </p:nvSpPr>
        <p:spPr>
          <a:xfrm>
            <a:off x="2562046" y="6105954"/>
            <a:ext cx="1423359" cy="585250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Art. 207</a:t>
            </a:r>
            <a:endParaRPr lang="it-IT" sz="1100" dirty="0"/>
          </a:p>
          <a:p>
            <a:pPr algn="ctr"/>
            <a:r>
              <a:rPr lang="it-IT" sz="1100" dirty="0" err="1" smtClean="0"/>
              <a:t>CdS</a:t>
            </a:r>
            <a:r>
              <a:rPr lang="it-IT" sz="1100" dirty="0" smtClean="0"/>
              <a:t> (</a:t>
            </a:r>
            <a:r>
              <a:rPr lang="it-IT" sz="1100" baseline="30000" dirty="0" smtClean="0"/>
              <a:t>4</a:t>
            </a:r>
            <a:r>
              <a:rPr lang="it-IT" sz="1100" dirty="0" smtClean="0"/>
              <a:t>)</a:t>
            </a:r>
          </a:p>
        </p:txBody>
      </p:sp>
      <p:pic>
        <p:nvPicPr>
          <p:cNvPr id="31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7911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http://www.osservatoriosport.interno.gov.it/images/logo_pds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725144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14</a:t>
            </a:fld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87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52403" y="1902215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462163" y="2471519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" name="Arrotonda angolo diagonale rettangolo 14"/>
          <p:cNvSpPr/>
          <p:nvPr/>
        </p:nvSpPr>
        <p:spPr>
          <a:xfrm>
            <a:off x="1127900" y="2694303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IMMEDIATA</a:t>
            </a:r>
            <a:endParaRPr lang="it-IT" sz="1600" dirty="0"/>
          </a:p>
        </p:txBody>
      </p:sp>
      <p:sp>
        <p:nvSpPr>
          <p:cNvPr id="16" name="Arrotonda angolo diagonale rettangolo 15"/>
          <p:cNvSpPr/>
          <p:nvPr/>
        </p:nvSpPr>
        <p:spPr>
          <a:xfrm>
            <a:off x="460916" y="2694303"/>
            <a:ext cx="623574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[2]</a:t>
            </a:r>
            <a:endParaRPr lang="it-IT" sz="1600" dirty="0"/>
          </a:p>
        </p:txBody>
      </p:sp>
      <p:grpSp>
        <p:nvGrpSpPr>
          <p:cNvPr id="18" name="Gruppo 17"/>
          <p:cNvGrpSpPr/>
          <p:nvPr/>
        </p:nvGrpSpPr>
        <p:grpSpPr>
          <a:xfrm>
            <a:off x="476450" y="3621511"/>
            <a:ext cx="1973330" cy="630000"/>
            <a:chOff x="673699" y="4086132"/>
            <a:chExt cx="1144047" cy="630000"/>
          </a:xfrm>
        </p:grpSpPr>
        <p:grpSp>
          <p:nvGrpSpPr>
            <p:cNvPr id="19" name="Gruppo 18"/>
            <p:cNvGrpSpPr/>
            <p:nvPr/>
          </p:nvGrpSpPr>
          <p:grpSpPr>
            <a:xfrm>
              <a:off x="673699" y="4086132"/>
              <a:ext cx="971641" cy="630000"/>
              <a:chOff x="673699" y="4086132"/>
              <a:chExt cx="971641" cy="630000"/>
            </a:xfrm>
          </p:grpSpPr>
          <p:sp>
            <p:nvSpPr>
              <p:cNvPr id="21" name="Gallone 20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23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COMUNICAZIONE</a:t>
                </a:r>
              </a:p>
              <a:p>
                <a:pPr algn="ctr"/>
                <a:r>
                  <a:rPr lang="it-IT" sz="1100" dirty="0" smtClean="0"/>
                  <a:t>SOCIETA’ CONCESS.</a:t>
                </a:r>
                <a:endParaRPr lang="it-IT" sz="1100" dirty="0"/>
              </a:p>
            </p:txBody>
          </p:sp>
        </p:grpSp>
        <p:sp>
          <p:nvSpPr>
            <p:cNvPr id="20" name="Gallone 19"/>
            <p:cNvSpPr/>
            <p:nvPr/>
          </p:nvSpPr>
          <p:spPr>
            <a:xfrm>
              <a:off x="1512036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44" name="Arrotonda angolo diagonale rettangolo 43"/>
          <p:cNvSpPr/>
          <p:nvPr/>
        </p:nvSpPr>
        <p:spPr>
          <a:xfrm>
            <a:off x="476451" y="4498354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MESSAGGI</a:t>
            </a:r>
          </a:p>
          <a:p>
            <a:pPr algn="ctr"/>
            <a:r>
              <a:rPr lang="it-IT" sz="1100" dirty="0" smtClean="0"/>
              <a:t>SU PMV</a:t>
            </a:r>
            <a:endParaRPr lang="it-IT" sz="11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51" y="5132226"/>
            <a:ext cx="1121433" cy="8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0" name="Gruppo 79"/>
          <p:cNvGrpSpPr/>
          <p:nvPr/>
        </p:nvGrpSpPr>
        <p:grpSpPr>
          <a:xfrm>
            <a:off x="2607174" y="3621511"/>
            <a:ext cx="1973330" cy="630000"/>
            <a:chOff x="673699" y="4086132"/>
            <a:chExt cx="1144047" cy="630000"/>
          </a:xfrm>
        </p:grpSpPr>
        <p:grpSp>
          <p:nvGrpSpPr>
            <p:cNvPr id="81" name="Gruppo 80"/>
            <p:cNvGrpSpPr/>
            <p:nvPr/>
          </p:nvGrpSpPr>
          <p:grpSpPr>
            <a:xfrm>
              <a:off x="673699" y="4086132"/>
              <a:ext cx="971641" cy="630000"/>
              <a:chOff x="673699" y="4086132"/>
              <a:chExt cx="971641" cy="630000"/>
            </a:xfrm>
          </p:grpSpPr>
          <p:sp>
            <p:nvSpPr>
              <p:cNvPr id="83" name="Gallone 82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84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CONTROLLI</a:t>
                </a:r>
              </a:p>
              <a:p>
                <a:pPr algn="ctr"/>
                <a:r>
                  <a:rPr lang="it-IT" sz="1100" dirty="0" smtClean="0"/>
                  <a:t>IN BARRIERA</a:t>
                </a:r>
              </a:p>
            </p:txBody>
          </p:sp>
        </p:grpSp>
        <p:sp>
          <p:nvSpPr>
            <p:cNvPr id="82" name="Gallone 81"/>
            <p:cNvSpPr/>
            <p:nvPr/>
          </p:nvSpPr>
          <p:spPr>
            <a:xfrm>
              <a:off x="1512036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86" name="Arrotonda angolo diagonale rettangolo 85"/>
          <p:cNvSpPr/>
          <p:nvPr/>
        </p:nvSpPr>
        <p:spPr>
          <a:xfrm>
            <a:off x="2607174" y="4498354"/>
            <a:ext cx="1849703" cy="585250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VERIFICA</a:t>
            </a:r>
          </a:p>
          <a:p>
            <a:pPr algn="ctr"/>
            <a:r>
              <a:rPr lang="it-IT" sz="1100" dirty="0" smtClean="0"/>
              <a:t>CON FUNZIONARI</a:t>
            </a:r>
          </a:p>
          <a:p>
            <a:pPr algn="ctr"/>
            <a:r>
              <a:rPr lang="it-IT" sz="1100" dirty="0" smtClean="0"/>
              <a:t>SU POSIZIONI RMPP</a:t>
            </a:r>
          </a:p>
        </p:txBody>
      </p:sp>
      <p:sp>
        <p:nvSpPr>
          <p:cNvPr id="87" name="Arrotonda angolo diagonale rettangolo 86"/>
          <p:cNvSpPr/>
          <p:nvPr/>
        </p:nvSpPr>
        <p:spPr>
          <a:xfrm>
            <a:off x="2607174" y="5197094"/>
            <a:ext cx="1849703" cy="85815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EMISSIONE SANZIONE</a:t>
            </a:r>
          </a:p>
          <a:p>
            <a:pPr algn="ctr"/>
            <a:r>
              <a:rPr lang="it-IT" sz="1100" dirty="0" smtClean="0"/>
              <a:t>PER MANCATO PAGAMENTO</a:t>
            </a:r>
          </a:p>
        </p:txBody>
      </p:sp>
      <p:sp>
        <p:nvSpPr>
          <p:cNvPr id="88" name="Arrotonda angolo diagonale rettangolo 87"/>
          <p:cNvSpPr/>
          <p:nvPr/>
        </p:nvSpPr>
        <p:spPr>
          <a:xfrm>
            <a:off x="3374774" y="2694303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UTENTI</a:t>
            </a:r>
          </a:p>
          <a:p>
            <a:pPr algn="ctr"/>
            <a:r>
              <a:rPr lang="it-IT" sz="1600" dirty="0" smtClean="0"/>
              <a:t>ITALIANI</a:t>
            </a:r>
            <a:endParaRPr lang="it-IT" sz="1600" dirty="0"/>
          </a:p>
        </p:txBody>
      </p:sp>
      <p:pic>
        <p:nvPicPr>
          <p:cNvPr id="89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7911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6" descr="http://www.osservatoriosport.interno.gov.it/images/logo_pds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725144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15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3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49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62028" y="1940715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471788" y="2510019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" name="Arrotonda angolo diagonale rettangolo 14"/>
          <p:cNvSpPr/>
          <p:nvPr/>
        </p:nvSpPr>
        <p:spPr>
          <a:xfrm>
            <a:off x="1137525" y="2732803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CONTESTAZIONE IMMEDIATA</a:t>
            </a:r>
            <a:endParaRPr lang="it-IT" sz="1600" dirty="0"/>
          </a:p>
        </p:txBody>
      </p:sp>
      <p:sp>
        <p:nvSpPr>
          <p:cNvPr id="16" name="Arrotonda angolo diagonale rettangolo 15"/>
          <p:cNvSpPr/>
          <p:nvPr/>
        </p:nvSpPr>
        <p:spPr>
          <a:xfrm>
            <a:off x="470541" y="2732803"/>
            <a:ext cx="623574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[2]</a:t>
            </a:r>
            <a:endParaRPr lang="it-IT" sz="1600" dirty="0"/>
          </a:p>
        </p:txBody>
      </p:sp>
      <p:grpSp>
        <p:nvGrpSpPr>
          <p:cNvPr id="18" name="Gruppo 17"/>
          <p:cNvGrpSpPr/>
          <p:nvPr/>
        </p:nvGrpSpPr>
        <p:grpSpPr>
          <a:xfrm>
            <a:off x="486075" y="3740915"/>
            <a:ext cx="1973330" cy="630000"/>
            <a:chOff x="673699" y="4086132"/>
            <a:chExt cx="1144047" cy="630000"/>
          </a:xfrm>
        </p:grpSpPr>
        <p:grpSp>
          <p:nvGrpSpPr>
            <p:cNvPr id="19" name="Gruppo 18"/>
            <p:cNvGrpSpPr/>
            <p:nvPr/>
          </p:nvGrpSpPr>
          <p:grpSpPr>
            <a:xfrm>
              <a:off x="673699" y="4086132"/>
              <a:ext cx="971641" cy="630000"/>
              <a:chOff x="673699" y="4086132"/>
              <a:chExt cx="971641" cy="630000"/>
            </a:xfrm>
          </p:grpSpPr>
          <p:sp>
            <p:nvSpPr>
              <p:cNvPr id="21" name="Gallone 20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23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COMUNICAZIONE</a:t>
                </a:r>
              </a:p>
              <a:p>
                <a:pPr algn="ctr"/>
                <a:r>
                  <a:rPr lang="it-IT" sz="1100" dirty="0" smtClean="0"/>
                  <a:t>SOCIETA’ CONCESS.</a:t>
                </a:r>
                <a:endParaRPr lang="it-IT" sz="1100" dirty="0"/>
              </a:p>
            </p:txBody>
          </p:sp>
        </p:grpSp>
        <p:sp>
          <p:nvSpPr>
            <p:cNvPr id="20" name="Gallone 19"/>
            <p:cNvSpPr/>
            <p:nvPr/>
          </p:nvSpPr>
          <p:spPr>
            <a:xfrm>
              <a:off x="1512036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44" name="Arrotonda angolo diagonale rettangolo 43"/>
          <p:cNvSpPr/>
          <p:nvPr/>
        </p:nvSpPr>
        <p:spPr>
          <a:xfrm>
            <a:off x="486076" y="4617758"/>
            <a:ext cx="1086090" cy="43204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MESSAGGI</a:t>
            </a:r>
          </a:p>
          <a:p>
            <a:pPr algn="ctr"/>
            <a:r>
              <a:rPr lang="it-IT" sz="1100" dirty="0" smtClean="0"/>
              <a:t>SU PMV</a:t>
            </a:r>
            <a:endParaRPr lang="it-IT" sz="11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76" y="5251630"/>
            <a:ext cx="1121433" cy="82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0" name="Gruppo 79"/>
          <p:cNvGrpSpPr/>
          <p:nvPr/>
        </p:nvGrpSpPr>
        <p:grpSpPr>
          <a:xfrm>
            <a:off x="2616799" y="3740915"/>
            <a:ext cx="1973330" cy="630000"/>
            <a:chOff x="673699" y="4086132"/>
            <a:chExt cx="1144047" cy="630000"/>
          </a:xfrm>
        </p:grpSpPr>
        <p:grpSp>
          <p:nvGrpSpPr>
            <p:cNvPr id="81" name="Gruppo 80"/>
            <p:cNvGrpSpPr/>
            <p:nvPr/>
          </p:nvGrpSpPr>
          <p:grpSpPr>
            <a:xfrm>
              <a:off x="673699" y="4086132"/>
              <a:ext cx="971641" cy="630000"/>
              <a:chOff x="673699" y="4086132"/>
              <a:chExt cx="971641" cy="630000"/>
            </a:xfrm>
          </p:grpSpPr>
          <p:sp>
            <p:nvSpPr>
              <p:cNvPr id="83" name="Gallone 82"/>
              <p:cNvSpPr/>
              <p:nvPr/>
            </p:nvSpPr>
            <p:spPr>
              <a:xfrm>
                <a:off x="1339630" y="4086132"/>
                <a:ext cx="305710" cy="630000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100"/>
              </a:p>
            </p:txBody>
          </p:sp>
          <p:sp>
            <p:nvSpPr>
              <p:cNvPr id="84" name="Pentagono 29"/>
              <p:cNvSpPr/>
              <p:nvPr/>
            </p:nvSpPr>
            <p:spPr>
              <a:xfrm>
                <a:off x="673699" y="4086132"/>
                <a:ext cx="864155" cy="630000"/>
              </a:xfrm>
              <a:custGeom>
                <a:avLst/>
                <a:gdLst>
                  <a:gd name="connsiteX0" fmla="*/ 0 w 1017980"/>
                  <a:gd name="connsiteY0" fmla="*/ 0 h 606431"/>
                  <a:gd name="connsiteX1" fmla="*/ 714765 w 1017980"/>
                  <a:gd name="connsiteY1" fmla="*/ 0 h 606431"/>
                  <a:gd name="connsiteX2" fmla="*/ 1017980 w 1017980"/>
                  <a:gd name="connsiteY2" fmla="*/ 303216 h 606431"/>
                  <a:gd name="connsiteX3" fmla="*/ 714765 w 1017980"/>
                  <a:gd name="connsiteY3" fmla="*/ 606431 h 606431"/>
                  <a:gd name="connsiteX4" fmla="*/ 0 w 1017980"/>
                  <a:gd name="connsiteY4" fmla="*/ 606431 h 606431"/>
                  <a:gd name="connsiteX5" fmla="*/ 0 w 1017980"/>
                  <a:gd name="connsiteY5" fmla="*/ 0 h 606431"/>
                  <a:gd name="connsiteX0" fmla="*/ 0 w 810162"/>
                  <a:gd name="connsiteY0" fmla="*/ 0 h 606431"/>
                  <a:gd name="connsiteX1" fmla="*/ 714765 w 810162"/>
                  <a:gd name="connsiteY1" fmla="*/ 0 h 606431"/>
                  <a:gd name="connsiteX2" fmla="*/ 810162 w 810162"/>
                  <a:gd name="connsiteY2" fmla="*/ 291340 h 606431"/>
                  <a:gd name="connsiteX3" fmla="*/ 714765 w 810162"/>
                  <a:gd name="connsiteY3" fmla="*/ 606431 h 606431"/>
                  <a:gd name="connsiteX4" fmla="*/ 0 w 810162"/>
                  <a:gd name="connsiteY4" fmla="*/ 606431 h 606431"/>
                  <a:gd name="connsiteX5" fmla="*/ 0 w 810162"/>
                  <a:gd name="connsiteY5" fmla="*/ 0 h 606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0162" h="606431">
                    <a:moveTo>
                      <a:pt x="0" y="0"/>
                    </a:moveTo>
                    <a:lnTo>
                      <a:pt x="714765" y="0"/>
                    </a:lnTo>
                    <a:lnTo>
                      <a:pt x="810162" y="291340"/>
                    </a:lnTo>
                    <a:lnTo>
                      <a:pt x="714765" y="606431"/>
                    </a:lnTo>
                    <a:lnTo>
                      <a:pt x="0" y="6064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1100" dirty="0" smtClean="0"/>
                  <a:t>CONTROLLI</a:t>
                </a:r>
              </a:p>
              <a:p>
                <a:pPr algn="ctr"/>
                <a:r>
                  <a:rPr lang="it-IT" sz="1100" dirty="0" smtClean="0"/>
                  <a:t>IN BARRIERA</a:t>
                </a:r>
              </a:p>
            </p:txBody>
          </p:sp>
        </p:grpSp>
        <p:sp>
          <p:nvSpPr>
            <p:cNvPr id="82" name="Gallone 81"/>
            <p:cNvSpPr/>
            <p:nvPr/>
          </p:nvSpPr>
          <p:spPr>
            <a:xfrm>
              <a:off x="1512036" y="4086132"/>
              <a:ext cx="305710" cy="630000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100"/>
            </a:p>
          </p:txBody>
        </p:sp>
      </p:grpSp>
      <p:sp>
        <p:nvSpPr>
          <p:cNvPr id="86" name="Arrotonda angolo diagonale rettangolo 85"/>
          <p:cNvSpPr/>
          <p:nvPr/>
        </p:nvSpPr>
        <p:spPr>
          <a:xfrm>
            <a:off x="2616799" y="4617758"/>
            <a:ext cx="1849703" cy="585250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VERIFICA</a:t>
            </a:r>
          </a:p>
          <a:p>
            <a:pPr algn="ctr"/>
            <a:r>
              <a:rPr lang="it-IT" sz="1100" dirty="0" smtClean="0"/>
              <a:t>CON FUNZIONARI</a:t>
            </a:r>
          </a:p>
          <a:p>
            <a:pPr algn="ctr"/>
            <a:r>
              <a:rPr lang="it-IT" sz="1100" dirty="0" smtClean="0"/>
              <a:t>SOCIETA’ CONCESS.</a:t>
            </a:r>
          </a:p>
        </p:txBody>
      </p:sp>
      <p:sp>
        <p:nvSpPr>
          <p:cNvPr id="87" name="Arrotonda angolo diagonale rettangolo 86"/>
          <p:cNvSpPr/>
          <p:nvPr/>
        </p:nvSpPr>
        <p:spPr>
          <a:xfrm>
            <a:off x="2616799" y="5316498"/>
            <a:ext cx="1849703" cy="858158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 smtClean="0"/>
              <a:t>EMISSIONE SANZIONE</a:t>
            </a:r>
          </a:p>
          <a:p>
            <a:pPr algn="ctr"/>
            <a:r>
              <a:rPr lang="it-IT" sz="1100" dirty="0" smtClean="0"/>
              <a:t>VIOLAZIONE IN TRANSITO</a:t>
            </a:r>
          </a:p>
          <a:p>
            <a:pPr algn="ctr"/>
            <a:r>
              <a:rPr lang="it-IT" sz="1100" dirty="0" smtClean="0"/>
              <a:t>(</a:t>
            </a:r>
            <a:r>
              <a:rPr lang="it-IT" sz="1100" baseline="30000" dirty="0" smtClean="0"/>
              <a:t>5</a:t>
            </a:r>
            <a:r>
              <a:rPr lang="it-IT" sz="1100" dirty="0" smtClean="0"/>
              <a:t>)</a:t>
            </a:r>
          </a:p>
        </p:txBody>
      </p:sp>
      <p:sp>
        <p:nvSpPr>
          <p:cNvPr id="88" name="Arrotonda angolo diagonale rettangolo 87"/>
          <p:cNvSpPr/>
          <p:nvPr/>
        </p:nvSpPr>
        <p:spPr>
          <a:xfrm>
            <a:off x="3384399" y="2732803"/>
            <a:ext cx="2164206" cy="703141"/>
          </a:xfrm>
          <a:prstGeom prst="round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VIOLAZIONI</a:t>
            </a:r>
            <a:endParaRPr lang="it-IT" sz="1600" dirty="0"/>
          </a:p>
        </p:txBody>
      </p:sp>
      <p:pic>
        <p:nvPicPr>
          <p:cNvPr id="30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07108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http://www.osservatoriosport.interno.gov.it/images/logo_pds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653136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16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3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34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978415" y="5978636"/>
            <a:ext cx="1036044" cy="846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389405"/>
            <a:ext cx="2880319" cy="8952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LINEE DI TENDENZA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E CRITICITA’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971600" y="302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172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256076" y="440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233" y="6137295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ontent Placeholder 11"/>
          <p:cNvSpPr txBox="1">
            <a:spLocks/>
          </p:cNvSpPr>
          <p:nvPr/>
        </p:nvSpPr>
        <p:spPr>
          <a:xfrm>
            <a:off x="438150" y="1988840"/>
            <a:ext cx="730059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Uno sguardo ai dati..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cxnSp>
        <p:nvCxnSpPr>
          <p:cNvPr id="17" name="Connettore 1 16"/>
          <p:cNvCxnSpPr/>
          <p:nvPr/>
        </p:nvCxnSpPr>
        <p:spPr>
          <a:xfrm>
            <a:off x="442913" y="2611666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1"/>
          <p:cNvSpPr txBox="1">
            <a:spLocks/>
          </p:cNvSpPr>
          <p:nvPr/>
        </p:nvSpPr>
        <p:spPr>
          <a:xfrm>
            <a:off x="438150" y="2773843"/>
            <a:ext cx="730059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I mancati pagamenti di </a:t>
            </a:r>
            <a:r>
              <a:rPr lang="it-IT" altLang="ko-KR" sz="2400" b="1" dirty="0" err="1" smtClean="0">
                <a:solidFill>
                  <a:srgbClr val="0070C0"/>
                </a:solidFill>
              </a:rPr>
              <a:t>Autobrennero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sp>
        <p:nvSpPr>
          <p:cNvPr id="21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2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2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27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834" y="1672385"/>
            <a:ext cx="7680207" cy="502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tangolo 1"/>
          <p:cNvSpPr/>
          <p:nvPr/>
        </p:nvSpPr>
        <p:spPr>
          <a:xfrm>
            <a:off x="7978415" y="5978636"/>
            <a:ext cx="1036044" cy="846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389405"/>
            <a:ext cx="2880319" cy="8952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LINEE DI TENDENZA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E CRITICITA’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971600" y="302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172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256076" y="440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233" y="6137295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3</a:t>
            </a:fld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70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466405"/>
            <a:ext cx="2880319" cy="8952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LINEE DI TENDENZA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E CRITICITA’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971600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256076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62028" y="1815949"/>
            <a:ext cx="730059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Le cause dell’aumento degli RMPP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71788" y="2428707"/>
            <a:ext cx="82335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L’aumento degli RMPP è correlabile alle seguenti variabili: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Crescenti livelli di automazione adottati dal comparto autostradale italiano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diretta di risposta alla crisi dei trasporti ed ai correlati costi di gestione</a:t>
            </a:r>
            <a:endParaRPr lang="it-IT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mancato pagamento, soprattutto per le aziende delle economie deboli (con particolare frequenza per gli autotrasportatori dell’Est Europa), è divenuto, nel tempo, una modalità con cui eludere il pagamento dell’autostrada. </a:t>
            </a:r>
          </a:p>
          <a:p>
            <a:pPr marL="722313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Tali comportamenti determinano un aggravarsi delle posizioni creditizie delle Società autostradali e un aumento dei record delle banche dati c.d. “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–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Traffico Utenti Recidivi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sono talvolta associati ad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azioni fraudolente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volte, anch’esse, ad eludere il pagamento del pedaggio autostradale. </a:t>
            </a: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471788" y="2385253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4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19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83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466405"/>
            <a:ext cx="2880319" cy="8952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LINEE DI TENDENZA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E CRITICITA’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971600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256076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62028" y="1825215"/>
            <a:ext cx="730059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L’azione di recupero degli RMPP | Limiti | 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71788" y="2467622"/>
            <a:ext cx="82335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L’azione di recupero degli RMPP avviene con metodologie che, nelle prassi gestionali, sono riconducibili a procedure di carattere essenzialmente amministrativo, di natura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stragiudiziale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 supportate, dopo la prima azione di recupero, da specifiche Società di recupero crediti. </a:t>
            </a: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alcuni casi particolari, con iniziative facenti capo a singole concessionarie ed attivate 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fronte di gravi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morosità, l’azione di recupero viene spinta sul versante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giudiziario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articoli del Codice Penale, ritenuti utili da un punto di vista giuridico, che si riferiscono al fenomeno della recidività, sono quelli dell’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640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relativo alla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truffa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 all’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641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relativo all’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insolvenza fraudolenta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600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oltre ad altre possibili configurazioni che saranno di seguito accennate. </a:t>
            </a:r>
            <a:endParaRPr lang="it-IT" sz="1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471788" y="2394519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5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0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05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62028" y="1715066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Le iniziative collegate al TUR – Traffico Utenti Recidivi 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71788" y="2200967"/>
            <a:ext cx="765747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le più importanti attività avviate per il contrasto alla diffusione degli RMPP a livello di comparto, figura la creazione di una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banca dati condivisa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le Società Concessionarie denominata 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</a:t>
            </a: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Traffico Utenti Recidivi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Tale azione prevede la creazione e lo scambio di informazioni su utenti la cui profilazione prevede: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numero maggiore di cinque mancati pagamenti riconducibili al medesimo soggetto, a prescindere dall’importo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L’aggregazione dei dati per targa/proprietario del veicolo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ripartizione fra banche date italiane ed estere</a:t>
            </a: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 favorito l’avvio di un’attività di analisi condotta in partnership con la polizia Stradale territorialmente competente.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471788" y="2195239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6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19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15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33153" y="1988840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42913" y="2631247"/>
            <a:ext cx="76574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tempi molto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recenti, si 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 sviluppata, anche con il supporto delle banche dati TUR, un’azione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sinergica 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Polizia Stradale e Società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concessionarie, volta al contrasto dell’elusione 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pagamento del pedaggio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autostradale.</a:t>
            </a: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prerequisiti normativi sono reperibili nel nuovo Codice della Strada e, più segnatamente, in base all’art.176/11°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Sulle 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autostrade e strade per il cui uso sia dovuto il pagamento </a:t>
            </a: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un 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pedaggio, … </a:t>
            </a: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(omissis) 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I conducenti devono corrispondere </a:t>
            </a: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pedaggio 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secondo le modalità e le tariffe </a:t>
            </a: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vigenti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558144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54" name="Picture 6" descr="http://www.osservatoriosport.interno.gov.it/images/logo_pd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839324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e 4"/>
          <p:cNvSpPr/>
          <p:nvPr/>
        </p:nvSpPr>
        <p:spPr>
          <a:xfrm>
            <a:off x="107504" y="4546548"/>
            <a:ext cx="292776" cy="292776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20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7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1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39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33153" y="1988840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42913" y="2696731"/>
            <a:ext cx="74414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Tenuto altresì conto di quanto contemplato dall’art 176/1°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a) </a:t>
            </a: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600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t-IT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per i Servizi </a:t>
            </a:r>
            <a:r>
              <a:rPr lang="it-IT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Polizia Stradale</a:t>
            </a: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servizi di polizia stradale </a:t>
            </a: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cui all’art. 11/1° </a:t>
            </a:r>
            <a:r>
              <a:rPr lang="it-IT" sz="16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</a:t>
            </a: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a), </a:t>
            </a:r>
            <a:r>
              <a:rPr lang="it-IT" sz="1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relativi </a:t>
            </a:r>
            <a:r>
              <a:rPr lang="it-IT" sz="1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 prevenzione e accertamento delle violazioni 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dell'obbligo di pagamento del pedaggio </a:t>
            </a:r>
            <a:r>
              <a:rPr lang="it-IT" sz="1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possono essere effettuati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… (omissis) …, </a:t>
            </a:r>
            <a:r>
              <a:rPr lang="it-IT" sz="1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anche dal personale dei concessionari autostradali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 (omissis) …, limitatamente alle violazioni commesse sulle autostrade oggetto della concessione nonché, previo accordo con i concessionari competenti, alle violazioni commesse sulle altre autostrade.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558144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54" name="Picture 6" descr="http://www.osservatoriosport.interno.gov.it/images/logo_pd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839324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e 14"/>
          <p:cNvSpPr/>
          <p:nvPr/>
        </p:nvSpPr>
        <p:spPr>
          <a:xfrm>
            <a:off x="107504" y="3539508"/>
            <a:ext cx="292776" cy="292776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2</a:t>
            </a:r>
          </a:p>
        </p:txBody>
      </p:sp>
      <p:sp>
        <p:nvSpPr>
          <p:cNvPr id="19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8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0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90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1"/>
          <p:cNvSpPr txBox="1">
            <a:spLocks/>
          </p:cNvSpPr>
          <p:nvPr/>
        </p:nvSpPr>
        <p:spPr>
          <a:xfrm>
            <a:off x="5940152" y="548849"/>
            <a:ext cx="2880319" cy="730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70C0"/>
                </a:solidFill>
              </a:rPr>
              <a:t>AZIONI DI CONTRASTO</a:t>
            </a:r>
            <a:endParaRPr lang="en-US" altLang="ko-KR" sz="2000" b="1" dirty="0">
              <a:solidFill>
                <a:srgbClr val="0070C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832329" y="379265"/>
            <a:ext cx="4464496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it-IT" altLang="ko-KR" sz="2800" dirty="0" smtClean="0"/>
              <a:t> La gestione ordinaria dei Mancati Pagamenti</a:t>
            </a:r>
            <a:endParaRPr lang="it-IT" altLang="ko-KR" sz="2800" dirty="0"/>
          </a:p>
        </p:txBody>
      </p:sp>
      <p:sp>
        <p:nvSpPr>
          <p:cNvPr id="9" name="Rectangle 1"/>
          <p:cNvSpPr/>
          <p:nvPr/>
        </p:nvSpPr>
        <p:spPr>
          <a:xfrm>
            <a:off x="438150" y="249112"/>
            <a:ext cx="324544" cy="13298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Gallone 9"/>
          <p:cNvSpPr/>
          <p:nvPr/>
        </p:nvSpPr>
        <p:spPr>
          <a:xfrm>
            <a:off x="5366460" y="517978"/>
            <a:ext cx="504056" cy="792088"/>
          </a:xfrm>
          <a:prstGeom prst="chevron">
            <a:avLst>
              <a:gd name="adj" fmla="val 806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tent Placeholder 11"/>
          <p:cNvSpPr txBox="1">
            <a:spLocks/>
          </p:cNvSpPr>
          <p:nvPr/>
        </p:nvSpPr>
        <p:spPr>
          <a:xfrm>
            <a:off x="333153" y="1988840"/>
            <a:ext cx="8487318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ko-KR" sz="2400" b="1" dirty="0" smtClean="0">
                <a:solidFill>
                  <a:srgbClr val="0070C0"/>
                </a:solidFill>
              </a:rPr>
              <a:t>L’iniziativa CEP (Contrasto Elusione Pedaggi)</a:t>
            </a:r>
            <a:endParaRPr lang="it-IT" altLang="ko-KR" sz="24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\\sedetn01.a22\dfs\Logotipi\JPG\03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47206" cy="64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42913" y="2696731"/>
            <a:ext cx="72974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di quanto rilevato dall’Art. 176/17°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Chiunque 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transita senza fermarsi in corrispondenza delle stazioni, creando pericolo per la circolazione, nonché per la sicurezza individuale e collettiva, ovvero ponga in essere qualsiasi atto al fine di eludere in tutto o in parte il pagamento del pedaggio, </a:t>
            </a:r>
            <a:r>
              <a:rPr lang="it-IT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 </a:t>
            </a:r>
            <a:r>
              <a:rPr lang="it-IT" sz="1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soggetto, salvo che il fatto costituisca reato, alla sanzione amministrativa del pagamento di una somma da euro 419,00 a euro 1.682,00. 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442913" y="2558144"/>
            <a:ext cx="870108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4" descr="Risultati immagini per polizia stradale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54" name="Picture 6" descr="http://www.osservatoriosport.interno.gov.it/images/logo_pd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474" y="4839324"/>
            <a:ext cx="815014" cy="87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e 14"/>
          <p:cNvSpPr/>
          <p:nvPr/>
        </p:nvSpPr>
        <p:spPr>
          <a:xfrm>
            <a:off x="107504" y="3170533"/>
            <a:ext cx="292776" cy="292776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19" name="Segnaposto numero diapositiva 6"/>
          <p:cNvSpPr txBox="1">
            <a:spLocks/>
          </p:cNvSpPr>
          <p:nvPr/>
        </p:nvSpPr>
        <p:spPr>
          <a:xfrm>
            <a:off x="124756" y="6481759"/>
            <a:ext cx="4929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872817C-0B57-4ED9-8BCA-6CB71AE5CAA3}" type="slidenum">
              <a:rPr lang="it-IT" smtClean="0">
                <a:solidFill>
                  <a:srgbClr val="0070C0"/>
                </a:solidFill>
              </a:rPr>
              <a:pPr algn="ctr"/>
              <a:t>9</a:t>
            </a:fld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0" name="CasellaDiTesto 22"/>
          <p:cNvSpPr txBox="1">
            <a:spLocks noChangeArrowheads="1"/>
          </p:cNvSpPr>
          <p:nvPr/>
        </p:nvSpPr>
        <p:spPr bwMode="auto">
          <a:xfrm>
            <a:off x="469160" y="6525415"/>
            <a:ext cx="7256934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1200" i="1" dirty="0">
                <a:solidFill>
                  <a:srgbClr val="7F7F7F"/>
                </a:solidFill>
              </a:rPr>
              <a:t> ing. Carlo Costa – </a:t>
            </a:r>
            <a:r>
              <a:rPr lang="it-IT" altLang="it-IT" sz="1200" i="1" dirty="0" smtClean="0">
                <a:solidFill>
                  <a:srgbClr val="7F7F7F"/>
                </a:solidFill>
              </a:rPr>
              <a:t>I mancati pagamenti e la gestione della recidività | Abano Terme, 26 ottobre 2015</a:t>
            </a:r>
            <a:endParaRPr lang="it-IT" altLang="it-IT" sz="1200" i="1" dirty="0">
              <a:solidFill>
                <a:srgbClr val="7F7F7F"/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0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</TotalTime>
  <Words>1461</Words>
  <Application>Microsoft Office PowerPoint</Application>
  <PresentationFormat>Presentazione su schermo (4:3)</PresentationFormat>
  <Paragraphs>203</Paragraphs>
  <Slides>16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Autostrada del Brennero Spa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Chistè Luca</dc:creator>
  <cp:lastModifiedBy>Ebli Maria Christina</cp:lastModifiedBy>
  <cp:revision>69</cp:revision>
  <cp:lastPrinted>2015-10-23T12:25:59Z</cp:lastPrinted>
  <dcterms:created xsi:type="dcterms:W3CDTF">2015-10-20T15:16:04Z</dcterms:created>
  <dcterms:modified xsi:type="dcterms:W3CDTF">2015-10-23T13:13:35Z</dcterms:modified>
</cp:coreProperties>
</file>